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6" r:id="rId3"/>
    <p:sldId id="263" r:id="rId4"/>
    <p:sldId id="638" r:id="rId5"/>
    <p:sldId id="639" r:id="rId6"/>
    <p:sldId id="650" r:id="rId7"/>
    <p:sldId id="640" r:id="rId8"/>
    <p:sldId id="651" r:id="rId9"/>
    <p:sldId id="649" r:id="rId10"/>
    <p:sldId id="653" r:id="rId11"/>
    <p:sldId id="65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E1E1E1"/>
    <a:srgbClr val="9CBD8D"/>
    <a:srgbClr val="D5E3CF"/>
    <a:srgbClr val="8C1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88" autoAdjust="0"/>
    <p:restoredTop sz="91441" autoAdjust="0"/>
  </p:normalViewPr>
  <p:slideViewPr>
    <p:cSldViewPr snapToGrid="0">
      <p:cViewPr>
        <p:scale>
          <a:sx n="81" d="100"/>
          <a:sy n="81" d="100"/>
        </p:scale>
        <p:origin x="54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5A372-E219-4A47-9B57-DAB16DC91C8E}" type="datetimeFigureOut">
              <a:rPr lang="en-AU" smtClean="0"/>
              <a:t>1/03/2022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9ABA3-72B8-441F-AA9B-D3737D2CB9D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286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3663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954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950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9021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Natural convection also creates sea breezes!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8955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9414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82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8065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5186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9021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1/03/2022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862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1/03/2022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633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1/03/2022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30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1/03/2022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074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1/03/2022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163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1/03/2022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428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1/03/2022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453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1/03/2022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128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1/03/2022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323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1/03/2022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16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726FA-289A-47A4-9DB2-36250D803CC9}" type="datetimeFigureOut">
              <a:rPr lang="en-AU" smtClean="0"/>
              <a:t>1/03/2022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B6D5-E49B-468D-A565-A6E4E9BB073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446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726FA-289A-47A4-9DB2-36250D803CC9}" type="datetimeFigureOut">
              <a:rPr lang="en-AU" smtClean="0"/>
              <a:t>1/03/2022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6B6D5-E49B-468D-A565-A6E4E9BB073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62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32983"/>
            <a:ext cx="94692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Heat Transfer and Thermal Equilibrium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If two objects of different temperatures touch, thermal energy will move from the hotter object to the cooler object until they both reach the same temperature.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800" dirty="0"/>
              <a:t>This state of balance is called </a:t>
            </a:r>
            <a:r>
              <a:rPr lang="en-AU" sz="2800" b="1" dirty="0"/>
              <a:t>thermal equilibrium</a:t>
            </a:r>
            <a:r>
              <a:rPr lang="en-AU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During this process, energy is conserved: the heat energy lost by the hotter material is equal to the heat energy gained by the colder material.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48208"/>
            <a:ext cx="1510501" cy="584775"/>
          </a:xfrm>
          <a:prstGeom prst="homePlate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Review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8AE1EC-10D4-4F8F-BFF0-B8B5A64C1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339" b="5349"/>
          <a:stretch/>
        </p:blipFill>
        <p:spPr>
          <a:xfrm>
            <a:off x="6400801" y="4221904"/>
            <a:ext cx="2200940" cy="25616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04E683-6FB3-4A52-B3E0-F2FFAC880B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94" r="28171" b="5349"/>
          <a:stretch/>
        </p:blipFill>
        <p:spPr>
          <a:xfrm>
            <a:off x="8601741" y="4221904"/>
            <a:ext cx="1685260" cy="25616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97789-AC59-4619-93BF-F021471A3C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861" b="5349"/>
          <a:stretch/>
        </p:blipFill>
        <p:spPr>
          <a:xfrm>
            <a:off x="10287001" y="4221904"/>
            <a:ext cx="1523113" cy="25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5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4023093" cy="584775"/>
          </a:xfrm>
          <a:prstGeom prst="homePlate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32983"/>
            <a:ext cx="87868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Conductors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 thermal conductor is any material through which thermal energy flows quickly.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Metals such as copper and iron are good conductors of thermal energy.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Some conductors are better than others, transferring energy more easily.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335" y="4088738"/>
            <a:ext cx="2577066" cy="2413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772" y="4074638"/>
            <a:ext cx="3636446" cy="24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2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4023093" cy="584775"/>
          </a:xfrm>
          <a:prstGeom prst="homePlate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32983"/>
            <a:ext cx="87868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Insulators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 thermal insulator is any material through which thermal energy flows slowly.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Most non-metallic materials (e.g. air, plastic, wood, rubber) are good thermal insulators.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Some insulators are better at preventing energy transfer than others.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232" y="4025637"/>
            <a:ext cx="3461119" cy="2307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26977" b="11007"/>
          <a:stretch/>
        </p:blipFill>
        <p:spPr>
          <a:xfrm>
            <a:off x="8542572" y="4163823"/>
            <a:ext cx="3496340" cy="21682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9E5A58-B10A-49B2-BB52-E4424095D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674" y="1563939"/>
            <a:ext cx="3130238" cy="24387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234A44-E904-4C6D-8B31-612FEB735F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7" y="4002674"/>
            <a:ext cx="4021684" cy="266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8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ln w="38100">
            <a:solidFill>
              <a:srgbClr val="00B0F0"/>
            </a:solidFill>
          </a:ln>
        </p:spPr>
        <p:txBody>
          <a:bodyPr anchor="ctr"/>
          <a:lstStyle/>
          <a:p>
            <a:r>
              <a:rPr lang="en-AU" dirty="0"/>
              <a:t>Methods of Thermal    Energy Transfer</a:t>
            </a:r>
          </a:p>
        </p:txBody>
      </p:sp>
    </p:spTree>
    <p:extLst>
      <p:ext uri="{BB962C8B-B14F-4D97-AF65-F5344CB8AC3E}">
        <p14:creationId xmlns:p14="http://schemas.microsoft.com/office/powerpoint/2010/main" val="358284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3590904" cy="584775"/>
          </a:xfrm>
          <a:prstGeom prst="homePlate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Learning Objectives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623210"/>
            <a:ext cx="4498548" cy="584775"/>
          </a:xfrm>
          <a:prstGeom prst="homePlate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Activate Prior Knowledge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591425"/>
              </p:ext>
            </p:extLst>
          </p:nvPr>
        </p:nvGraphicFramePr>
        <p:xfrm>
          <a:off x="9328245" y="244761"/>
          <a:ext cx="2605964" cy="100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5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527">
                <a:tc>
                  <a:txBody>
                    <a:bodyPr/>
                    <a:lstStyle/>
                    <a:p>
                      <a:r>
                        <a:rPr lang="en-AU" dirty="0"/>
                        <a:t>CFU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What are we going to learn?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" y="732983"/>
            <a:ext cx="9199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2800" dirty="0"/>
              <a:t>Identify and describe the three methods through which thermal energy is transferred.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3207985"/>
            <a:ext cx="70462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/>
              <a:t>Think, Pair, Share:  What happens to your body temperature when you lie on a towel in the Sun at the beach?</a:t>
            </a:r>
          </a:p>
        </p:txBody>
      </p:sp>
      <p:pic>
        <p:nvPicPr>
          <p:cNvPr id="7" name="Picture 2" descr="Image result for dog lying on beach tow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1" r="15019"/>
          <a:stretch/>
        </p:blipFill>
        <p:spPr bwMode="auto">
          <a:xfrm>
            <a:off x="7775388" y="3309817"/>
            <a:ext cx="3819293" cy="322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04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1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4023093" cy="584775"/>
          </a:xfrm>
          <a:prstGeom prst="homePlate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32983"/>
            <a:ext cx="878683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Conduction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Conduction occurs when two objects of different temperatures are in direct contact (touching).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Heat is transferred from one particle to another when those particles collide.</a:t>
            </a:r>
          </a:p>
          <a:p>
            <a:r>
              <a:rPr lang="en-AU" sz="2800" i="1" dirty="0"/>
              <a:t>Consider what happens when an ice cube sits in your hand: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800" dirty="0"/>
              <a:t>The quickly vibrating particles in your hand bump into the slower moving particles in the ice cube.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800" dirty="0"/>
              <a:t>The particles in your hand transfer kinetic energy to the particles in the ice.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800" dirty="0"/>
              <a:t>The average kinetic energy (temperature) of your</a:t>
            </a:r>
            <a:br>
              <a:rPr lang="en-AU" sz="2800" dirty="0"/>
            </a:br>
            <a:r>
              <a:rPr lang="en-AU" sz="2800" dirty="0"/>
              <a:t>hand’s particles decreases, and the average</a:t>
            </a:r>
            <a:br>
              <a:rPr lang="en-AU" sz="2800" dirty="0"/>
            </a:br>
            <a:r>
              <a:rPr lang="en-AU" sz="2800" dirty="0"/>
              <a:t>kinetic energy of the ice particles increases.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770" t="8777" b="11012"/>
          <a:stretch/>
        </p:blipFill>
        <p:spPr>
          <a:xfrm>
            <a:off x="7773329" y="4934382"/>
            <a:ext cx="4418671" cy="192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4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207" y="4690650"/>
            <a:ext cx="3599793" cy="2167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8208"/>
            <a:ext cx="4023093" cy="584775"/>
          </a:xfrm>
          <a:prstGeom prst="homePlate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32983"/>
            <a:ext cx="1179277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Natural Convection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Natural convection describes the motion of a fluid (liquid or gas) that is caused by natural forces within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 most common cause is buoyancy: hotter parts of the fluid are less dense, so they float upwards.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As the fluid flows around, it forms a </a:t>
            </a:r>
            <a:r>
              <a:rPr lang="en-AU" sz="2800" b="1" dirty="0"/>
              <a:t>convection current </a:t>
            </a:r>
            <a:r>
              <a:rPr lang="en-AU" sz="2800" dirty="0"/>
              <a:t>which carries thermal energy throughout the fluid.</a:t>
            </a:r>
          </a:p>
          <a:p>
            <a:r>
              <a:rPr lang="en-AU" sz="2800" i="1" dirty="0"/>
              <a:t>Consider what happens when water is heated in a saucepan: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Thermal energy is transferred from the saucepan to the water through conduction.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 water particles near the metal heat up, and that part </a:t>
            </a:r>
            <a:br>
              <a:rPr lang="en-AU" sz="2800" dirty="0"/>
            </a:br>
            <a:r>
              <a:rPr lang="en-AU" sz="2800" dirty="0"/>
              <a:t>of the liquid becomes less dense.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 heated particles begin to rise, taking thermal </a:t>
            </a:r>
            <a:br>
              <a:rPr lang="en-AU" sz="2800" dirty="0"/>
            </a:br>
            <a:r>
              <a:rPr lang="en-AU" sz="2800" dirty="0"/>
              <a:t>energy with them, and cooler ones take their place.</a:t>
            </a:r>
          </a:p>
        </p:txBody>
      </p:sp>
    </p:spTree>
    <p:extLst>
      <p:ext uri="{BB962C8B-B14F-4D97-AF65-F5344CB8AC3E}">
        <p14:creationId xmlns:p14="http://schemas.microsoft.com/office/powerpoint/2010/main" val="137977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4023093" cy="584775"/>
          </a:xfrm>
          <a:prstGeom prst="homePlate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32983"/>
            <a:ext cx="117927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Forced Convection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Forced convection describes the motion of a fluid that is caused by forces outside of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These forces often move the fluid faster than or in a different direction to natural convection.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Fans in your house, your oven, and your computer all produce forced convection.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81" y="3421411"/>
            <a:ext cx="20638" cy="15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99" y="4378610"/>
            <a:ext cx="3556748" cy="233118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108CD48-906F-4D91-B88D-A87E43092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051" y="4223767"/>
            <a:ext cx="333375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99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4725"/>
          <a:stretch/>
        </p:blipFill>
        <p:spPr>
          <a:xfrm>
            <a:off x="7429500" y="4620053"/>
            <a:ext cx="4762500" cy="2052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8208"/>
            <a:ext cx="4023093" cy="584775"/>
          </a:xfrm>
          <a:prstGeom prst="homePlate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32983"/>
            <a:ext cx="104559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Radiation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/>
              <a:t>Radiation</a:t>
            </a:r>
            <a:r>
              <a:rPr lang="en-AU" sz="2800" dirty="0"/>
              <a:t> consists of electromagnetic waves which transmit energy from a source to an absorber.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800" dirty="0"/>
              <a:t>This is the only form of heat transfer that does not involve the movement of particles.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 higher the temperature of the emitter, the greater the amount of radiation emits</a:t>
            </a:r>
            <a:r>
              <a:rPr lang="en-AU" sz="2800" dirty="0">
                <a:cs typeface="Calibri Light" panose="020F0302020204030204" pitchFamily="34" charset="0"/>
              </a:rPr>
              <a:t>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A6262E7-FF48-4FC0-9800-2AE793153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49" y="3964714"/>
            <a:ext cx="4177851" cy="289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79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4023093" cy="584775"/>
          </a:xfrm>
          <a:prstGeom prst="homePlate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32983"/>
            <a:ext cx="111864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Radiation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Objects can radiate and absorb electromagnetic radiation at the same time.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800" dirty="0"/>
              <a:t>Objects with temperatures higher than their surroundings radiate more energy than they absorb, so they cool down.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800" dirty="0"/>
              <a:t>Objects with temperatures lower than their surroundings absorb more energy than they radiate, so they warm up</a:t>
            </a:r>
            <a:r>
              <a:rPr lang="en-AU" sz="2800" dirty="0"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83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4023093" cy="584775"/>
          </a:xfrm>
          <a:prstGeom prst="homePlate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32983"/>
            <a:ext cx="87868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Radiation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cs typeface="Calibri Light" panose="020F0302020204030204" pitchFamily="34" charset="0"/>
              </a:rPr>
              <a:t>In general, the surface of the body affects how efficiently it radiates and absorbs radiation.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800" dirty="0">
                <a:cs typeface="Calibri Light" panose="020F0302020204030204" pitchFamily="34" charset="0"/>
              </a:rPr>
              <a:t>Smooth surfaces don’t radiate or absorb much; rough surfaces do.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800" dirty="0">
                <a:cs typeface="Calibri Light" panose="020F0302020204030204" pitchFamily="34" charset="0"/>
              </a:rPr>
              <a:t>Reflective or white surfaces don’t radiate or absorb much; dark/black surfaces do.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b="8142"/>
          <a:stretch/>
        </p:blipFill>
        <p:spPr>
          <a:xfrm>
            <a:off x="8925339" y="491987"/>
            <a:ext cx="2991775" cy="515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8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62074</TotalTime>
  <Words>672</Words>
  <Application>Microsoft Office PowerPoint</Application>
  <PresentationFormat>Widescreen</PresentationFormat>
  <Paragraphs>71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Methods of Thermal    Energy Transfer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Science</dc:title>
  <dc:creator>Microsoft account</dc:creator>
  <cp:lastModifiedBy>AXTENS Nathan [Harrisdale Senior High School]</cp:lastModifiedBy>
  <cp:revision>854</cp:revision>
  <dcterms:created xsi:type="dcterms:W3CDTF">2017-01-28T08:32:28Z</dcterms:created>
  <dcterms:modified xsi:type="dcterms:W3CDTF">2022-03-01T05:13:02Z</dcterms:modified>
</cp:coreProperties>
</file>